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84" r:id="rId3"/>
  </p:sldMasterIdLst>
  <p:notesMasterIdLst>
    <p:notesMasterId r:id="rId18"/>
  </p:notesMasterIdLst>
  <p:sldIdLst>
    <p:sldId id="260" r:id="rId4"/>
    <p:sldId id="268" r:id="rId5"/>
    <p:sldId id="261" r:id="rId6"/>
    <p:sldId id="262" r:id="rId7"/>
    <p:sldId id="263" r:id="rId8"/>
    <p:sldId id="264" r:id="rId9"/>
    <p:sldId id="265" r:id="rId10"/>
    <p:sldId id="266" r:id="rId11"/>
    <p:sldId id="269" r:id="rId12"/>
    <p:sldId id="272" r:id="rId13"/>
    <p:sldId id="273" r:id="rId14"/>
    <p:sldId id="271" r:id="rId15"/>
    <p:sldId id="274" r:id="rId16"/>
    <p:sldId id="27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40"/>
    <p:restoredTop sz="94714"/>
  </p:normalViewPr>
  <p:slideViewPr>
    <p:cSldViewPr snapToGrid="0" snapToObjects="1">
      <p:cViewPr>
        <p:scale>
          <a:sx n="69" d="100"/>
          <a:sy n="69" d="100"/>
        </p:scale>
        <p:origin x="608" y="1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429D7-58BE-204F-AB5E-C1ECB828842E}" type="datetimeFigureOut">
              <a:rPr lang="en-US" smtClean="0"/>
              <a:t>8/6/19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571D29-365F-B442-B0DB-33F8392BF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494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9A058-F5AB-D241-BAD1-33D1B1351E6C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119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CB3B-EE71-AC48-9EE4-0A73020A966A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AD98-A501-E442-8416-DA15104A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859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CB3B-EE71-AC48-9EE4-0A73020A966A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AD98-A501-E442-8416-DA15104A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3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CB3B-EE71-AC48-9EE4-0A73020A966A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AD98-A501-E442-8416-DA15104A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04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CB3B-EE71-AC48-9EE4-0A73020A966A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AD98-A501-E442-8416-DA15104A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980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8/6/19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8/6/19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8/6/19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8/6/19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8/6/19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8/6/19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8/6/19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CB3B-EE71-AC48-9EE4-0A73020A966A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AD98-A501-E442-8416-DA15104A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7181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8/6/19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8/6/19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8/6/19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8/6/19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CB3B-EE71-AC48-9EE4-0A73020A966A}" type="datetimeFigureOut">
              <a:rPr lang="en-US" smtClean="0"/>
              <a:t>8/6/19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AD98-A501-E442-8416-DA15104A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640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CB3B-EE71-AC48-9EE4-0A73020A966A}" type="datetimeFigureOut">
              <a:rPr lang="en-US" smtClean="0"/>
              <a:t>8/6/19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AD98-A501-E442-8416-DA15104A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976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CB3B-EE71-AC48-9EE4-0A73020A966A}" type="datetimeFigureOut">
              <a:rPr lang="en-US" smtClean="0"/>
              <a:t>8/6/19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AD98-A501-E442-8416-DA15104A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405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CB3B-EE71-AC48-9EE4-0A73020A966A}" type="datetimeFigureOut">
              <a:rPr lang="en-US" smtClean="0"/>
              <a:t>8/6/19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AD98-A501-E442-8416-DA15104A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34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CB3B-EE71-AC48-9EE4-0A73020A966A}" type="datetimeFigureOut">
              <a:rPr lang="en-US" smtClean="0"/>
              <a:t>8/6/19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AD98-A501-E442-8416-DA15104A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75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CB3B-EE71-AC48-9EE4-0A73020A966A}" type="datetimeFigureOut">
              <a:rPr lang="en-US" smtClean="0"/>
              <a:t>8/6/19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AD98-A501-E442-8416-DA15104A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24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DCB3B-EE71-AC48-9EE4-0A73020A966A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1AD98-A501-E442-8416-DA15104A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930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4335A-1624-7644-BC84-B63D1A44B8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8E861-3988-DA45-BBD3-7F5DD7B878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619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SF Pro Display" charset="0"/>
          <a:ea typeface="SF Pro Display" charset="0"/>
          <a:cs typeface="SF Pro Display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SF Pro Text" charset="0"/>
          <a:ea typeface="SF Pro Text" charset="0"/>
          <a:cs typeface="SF Pro Tex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SF Pro Text" charset="0"/>
          <a:ea typeface="SF Pro Text" charset="0"/>
          <a:cs typeface="SF Pro Tex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SF Pro Text" charset="0"/>
          <a:ea typeface="SF Pro Text" charset="0"/>
          <a:cs typeface="SF Pro Tex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F Pro Text" charset="0"/>
          <a:ea typeface="SF Pro Text" charset="0"/>
          <a:cs typeface="SF Pro Tex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F Pro Text" charset="0"/>
          <a:ea typeface="SF Pro Text" charset="0"/>
          <a:cs typeface="SF Pro Tex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4335A-1624-7644-BC84-B63D1A44B82C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8/6/19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8E861-3988-DA45-BBD3-7F5DD7B87848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288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SF Pro Display" charset="0"/>
          <a:ea typeface="SF Pro Display" charset="0"/>
          <a:cs typeface="SF Pro Display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SF Pro Text" charset="0"/>
          <a:ea typeface="SF Pro Text" charset="0"/>
          <a:cs typeface="SF Pro Tex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SF Pro Text" charset="0"/>
          <a:ea typeface="SF Pro Text" charset="0"/>
          <a:cs typeface="SF Pro Tex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SF Pro Text" charset="0"/>
          <a:ea typeface="SF Pro Text" charset="0"/>
          <a:cs typeface="SF Pro Tex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F Pro Text" charset="0"/>
          <a:ea typeface="SF Pro Text" charset="0"/>
          <a:cs typeface="SF Pro Tex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F Pro Text" charset="0"/>
          <a:ea typeface="SF Pro Text" charset="0"/>
          <a:cs typeface="SF Pro Tex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jpeg"/><Relationship Id="rId3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jpeg"/><Relationship Id="rId6" Type="http://schemas.openxmlformats.org/officeDocument/2006/relationships/image" Target="../media/image8.png"/><Relationship Id="rId7" Type="http://schemas.openxmlformats.org/officeDocument/2006/relationships/image" Target="../media/image9.jpeg"/><Relationship Id="rId8" Type="http://schemas.openxmlformats.org/officeDocument/2006/relationships/image" Target="../media/image10.jpeg"/><Relationship Id="rId9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68342" y="4450459"/>
            <a:ext cx="3852227" cy="1084490"/>
            <a:chOff x="4097619" y="2838195"/>
            <a:chExt cx="3852227" cy="108449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7619" y="2838195"/>
              <a:ext cx="1008289" cy="1008289"/>
            </a:xfrm>
            <a:prstGeom prst="rect">
              <a:avLst/>
            </a:prstGeom>
          </p:spPr>
        </p:pic>
        <p:sp>
          <p:nvSpPr>
            <p:cNvPr id="6" name="TextBox 5"/>
            <p:cNvSpPr txBox="1">
              <a:spLocks noChangeAspect="1"/>
            </p:cNvSpPr>
            <p:nvPr/>
          </p:nvSpPr>
          <p:spPr>
            <a:xfrm>
              <a:off x="5386324" y="2907022"/>
              <a:ext cx="256352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latin typeface="SF Pro Display" charset="0"/>
                  <a:ea typeface="SF Pro Display" charset="0"/>
                  <a:cs typeface="SF Pro Display" charset="0"/>
                </a:rPr>
                <a:t>Enable</a:t>
              </a:r>
              <a:endParaRPr lang="en-US" sz="4000" b="1" dirty="0">
                <a:latin typeface="SF Pro Display" charset="0"/>
                <a:ea typeface="SF Pro Display" charset="0"/>
                <a:cs typeface="SF Pro Display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69898" y="5516263"/>
            <a:ext cx="6673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Creating opportunity through peer-to-peer </a:t>
            </a:r>
            <a:r>
              <a:rPr lang="en-US" dirty="0" err="1" smtClean="0">
                <a:latin typeface="SF Pro Text" charset="0"/>
                <a:ea typeface="SF Pro Text" charset="0"/>
                <a:cs typeface="SF Pro Text" charset="0"/>
              </a:rPr>
              <a:t>stablecoin</a:t>
            </a:r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 loans</a:t>
            </a:r>
            <a:endParaRPr lang="en-US" dirty="0">
              <a:latin typeface="SF Pro Text" charset="0"/>
              <a:ea typeface="SF Pro Text" charset="0"/>
              <a:cs typeface="SF Pro Text" charset="0"/>
            </a:endParaRPr>
          </a:p>
        </p:txBody>
      </p:sp>
      <p:pic>
        <p:nvPicPr>
          <p:cNvPr id="1028" name="Picture 4" descr="https://enable-loans-staging.herokuapp.com/static/media/world_dotted_map.8095d16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816" y="961813"/>
            <a:ext cx="6631142" cy="374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0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60217" y="235528"/>
            <a:ext cx="6373091" cy="969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smtClean="0"/>
              <a:t>Reputation as collateral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60217" y="1038947"/>
            <a:ext cx="9144000" cy="498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Mimicking informal systems of trust in emerging markets</a:t>
            </a:r>
            <a:endParaRPr lang="en-US" sz="2000" dirty="0"/>
          </a:p>
        </p:txBody>
      </p:sp>
      <p:pic>
        <p:nvPicPr>
          <p:cNvPr id="2050" name="Picture 2" descr="mage result for compound finance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04" y="2799909"/>
            <a:ext cx="2003434" cy="114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379" y="3024829"/>
            <a:ext cx="1528977" cy="67577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212724" y="4672089"/>
            <a:ext cx="3587427" cy="800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Unable to put up collateral</a:t>
            </a:r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/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Insufficient current wealth to buy and hold crypto</a:t>
            </a:r>
            <a:endParaRPr lang="en-US" sz="1400" b="1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21" name="Straight Arrow Connector 20"/>
          <p:cNvCxnSpPr>
            <a:stCxn id="20" idx="0"/>
          </p:cNvCxnSpPr>
          <p:nvPr/>
        </p:nvCxnSpPr>
        <p:spPr>
          <a:xfrm flipV="1">
            <a:off x="3006438" y="3831447"/>
            <a:ext cx="0" cy="8406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168409" y="2059883"/>
            <a:ext cx="4471882" cy="800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Philippines</a:t>
            </a:r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/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Lenders will hold ATM cards of borrowers and their PIN as “collateral”</a:t>
            </a:r>
            <a:endParaRPr lang="en-US" sz="1400" b="1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68409" y="3316275"/>
            <a:ext cx="4471882" cy="800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Cambodia</a:t>
            </a:r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/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Multi-finance companies </a:t>
            </a:r>
            <a:r>
              <a:rPr lang="en-US" sz="140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make loans public if </a:t>
            </a: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borrower cannot post collateral</a:t>
            </a:r>
            <a:endParaRPr lang="en-US" sz="1400" b="1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68409" y="4672089"/>
            <a:ext cx="4471882" cy="800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DeFi</a:t>
            </a:r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 Space?</a:t>
            </a:r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/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What would ”reputation-as-collateral” look like in the </a:t>
            </a:r>
            <a:r>
              <a:rPr lang="en-US" sz="1400" dirty="0" err="1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DeFi</a:t>
            </a: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 space?</a:t>
            </a:r>
            <a:endParaRPr lang="en-US" sz="1400" b="1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70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 animBg="1"/>
      <p:bldP spid="26" grpId="0" animBg="1"/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60217" y="235528"/>
            <a:ext cx="6373091" cy="969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dirty="0" smtClean="0"/>
              <a:t>Identity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60217" y="1038947"/>
            <a:ext cx="9144000" cy="498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Sybil-resistant on-chain identities are still in nascent phases</a:t>
            </a:r>
            <a:endParaRPr lang="en-US" sz="2000" dirty="0"/>
          </a:p>
        </p:txBody>
      </p:sp>
      <p:pic>
        <p:nvPicPr>
          <p:cNvPr id="3074" name="Picture 2" descr="mage result for upo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036" y="2341274"/>
            <a:ext cx="791689" cy="110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12" descr="mage result for 3box logo"/>
          <p:cNvSpPr>
            <a:spLocks noChangeAspect="1" noChangeArrowheads="1"/>
          </p:cNvSpPr>
          <p:nvPr/>
        </p:nvSpPr>
        <p:spPr bwMode="auto">
          <a:xfrm>
            <a:off x="3546762" y="7064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493" y="2628527"/>
            <a:ext cx="1706162" cy="7551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617" y="2621714"/>
            <a:ext cx="1879600" cy="7620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851562" y="4325096"/>
            <a:ext cx="424542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Interim Solution:</a:t>
            </a:r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/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Seek borrowers whose professional identities matter and are incentivized to establish creditworthiness</a:t>
            </a:r>
            <a:endParaRPr lang="en-US" sz="1400" b="1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45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83244"/>
          <a:stretch/>
        </p:blipFill>
        <p:spPr>
          <a:xfrm>
            <a:off x="2665917" y="2008765"/>
            <a:ext cx="6904521" cy="41317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8794" y="2551228"/>
            <a:ext cx="2761203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SF Pro Display" charset="0"/>
                <a:ea typeface="SF Pro Display" charset="0"/>
                <a:cs typeface="SF Pro Display" charset="0"/>
              </a:rPr>
              <a:t>Identity-as-collateral</a:t>
            </a:r>
          </a:p>
          <a:p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Creating a on-chain identity tied to real-world identity allows unsecured lending with identity as collateral</a:t>
            </a:r>
            <a:endParaRPr lang="en-US" sz="1600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27" name="Straight Arrow Connector 26"/>
          <p:cNvCxnSpPr>
            <a:stCxn id="8" idx="2"/>
          </p:cNvCxnSpPr>
          <p:nvPr/>
        </p:nvCxnSpPr>
        <p:spPr>
          <a:xfrm>
            <a:off x="1749396" y="3936223"/>
            <a:ext cx="1483840" cy="4546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029352" y="3252051"/>
            <a:ext cx="2838209" cy="1138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SF Pro Display" charset="0"/>
                <a:ea typeface="SF Pro Display" charset="0"/>
                <a:cs typeface="SF Pro Display" charset="0"/>
              </a:rPr>
              <a:t>Social Attestation</a:t>
            </a:r>
          </a:p>
          <a:p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Other verified identities can attest for borrower, develop a richer credit profile</a:t>
            </a:r>
            <a:endParaRPr lang="en-US" sz="1600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11" name="Straight Arrow Connector 10"/>
          <p:cNvCxnSpPr>
            <a:stCxn id="10" idx="1"/>
          </p:cNvCxnSpPr>
          <p:nvPr/>
        </p:nvCxnSpPr>
        <p:spPr>
          <a:xfrm flipH="1">
            <a:off x="7743562" y="3821438"/>
            <a:ext cx="1285790" cy="5437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utoShape 2" descr="Box Logo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60217" y="235528"/>
            <a:ext cx="10295342" cy="969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dirty="0" smtClean="0"/>
              <a:t>Social Credit as collateral</a:t>
            </a:r>
            <a:endParaRPr lang="en-US" dirty="0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60217" y="1038947"/>
            <a:ext cx="9144000" cy="498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Utilizing social proof and social pressure as collateral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0238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Our progress so far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60,000 Dai fundraise for Ines in late August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65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6677" y="-893050"/>
            <a:ext cx="9144000" cy="2387600"/>
          </a:xfrm>
        </p:spPr>
        <p:txBody>
          <a:bodyPr/>
          <a:lstStyle/>
          <a:p>
            <a:r>
              <a:rPr lang="en-US" dirty="0" smtClean="0"/>
              <a:t>Invest in 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6677" y="1586625"/>
            <a:ext cx="9144000" cy="1655762"/>
          </a:xfrm>
        </p:spPr>
        <p:txBody>
          <a:bodyPr/>
          <a:lstStyle/>
          <a:p>
            <a:r>
              <a:rPr lang="en-US" dirty="0" smtClean="0"/>
              <a:t>60,000 Dai fundraise for Ines in late August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507" y="2339861"/>
            <a:ext cx="6812340" cy="39978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2764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533" y="822960"/>
            <a:ext cx="4531315" cy="562258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89325" y="640080"/>
            <a:ext cx="7223760" cy="2558987"/>
          </a:xfrm>
        </p:spPr>
        <p:txBody>
          <a:bodyPr anchor="t"/>
          <a:lstStyle/>
          <a:p>
            <a:pPr algn="l"/>
            <a:r>
              <a:rPr lang="en-US" dirty="0" smtClean="0"/>
              <a:t>How we started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025" y="1662885"/>
            <a:ext cx="2756857" cy="478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02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enable-loans-staging.herokuapp.com/static/media/world_dotted_map.8095d16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435" y="3081559"/>
            <a:ext cx="4804625" cy="271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2298066" y="3631643"/>
            <a:ext cx="1830589" cy="6217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377337" y="3262311"/>
            <a:ext cx="142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latin typeface="SF Pro Text" charset="0"/>
                <a:ea typeface="SF Pro Text" charset="0"/>
                <a:cs typeface="SF Pro Text" charset="0"/>
              </a:rPr>
              <a:t>Thomas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790175" y="2825274"/>
            <a:ext cx="938979" cy="1675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176748" y="2372821"/>
            <a:ext cx="142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Anthony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7439796" y="2742153"/>
            <a:ext cx="1733723" cy="1899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278725" y="3042166"/>
            <a:ext cx="142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Daniel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5" name="Straight Arrow Connector 14"/>
          <p:cNvCxnSpPr>
            <a:stCxn id="16" idx="2"/>
          </p:cNvCxnSpPr>
          <p:nvPr/>
        </p:nvCxnSpPr>
        <p:spPr>
          <a:xfrm>
            <a:off x="4368894" y="2928597"/>
            <a:ext cx="868124" cy="1189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658253" y="2559265"/>
            <a:ext cx="142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Ines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12" y="2215952"/>
            <a:ext cx="991241" cy="10292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5716" y="2039899"/>
            <a:ext cx="737583" cy="96307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3314" name="Picture 2" descr="idya Imanest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841" y="1666178"/>
            <a:ext cx="855257" cy="85525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6748" y="1751329"/>
            <a:ext cx="1122138" cy="621492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 flipV="1">
            <a:off x="7467600" y="4794854"/>
            <a:ext cx="1427018" cy="580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isal Ami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2327" y="5494308"/>
            <a:ext cx="846797" cy="84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9828874" y="5494308"/>
            <a:ext cx="142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Faisal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6169816" y="4794854"/>
            <a:ext cx="1129070" cy="87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546036" y="5803537"/>
            <a:ext cx="142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Felix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pic>
        <p:nvPicPr>
          <p:cNvPr id="13" name="Picture 2" descr="elix Yunia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306" y="5785354"/>
            <a:ext cx="864980" cy="86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itle 1"/>
          <p:cNvSpPr txBox="1">
            <a:spLocks/>
          </p:cNvSpPr>
          <p:nvPr/>
        </p:nvSpPr>
        <p:spPr>
          <a:xfrm>
            <a:off x="374269" y="306633"/>
            <a:ext cx="7223760" cy="2558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charset="0"/>
                <a:ea typeface="SF Pro Display" charset="0"/>
                <a:cs typeface="SF Pro Display" charset="0"/>
              </a:rPr>
              <a:t>Today: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032199" y="431164"/>
            <a:ext cx="4094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6 volunteers across the globe</a:t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Building a “Kiva for Dai”</a:t>
            </a:r>
            <a:endParaRPr lang="en-US" sz="1400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2327" y="655025"/>
            <a:ext cx="2789444" cy="761693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7769824" y="246498"/>
            <a:ext cx="4094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Supported by $15k grant:</a:t>
            </a:r>
            <a:endParaRPr lang="en-US" sz="1400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69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Ines’ story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Real World </a:t>
            </a:r>
            <a:r>
              <a:rPr lang="en-US" dirty="0" err="1" smtClean="0"/>
              <a:t>DeFi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54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6045"/>
          <a:stretch/>
        </p:blipFill>
        <p:spPr>
          <a:xfrm>
            <a:off x="7429895" y="1060652"/>
            <a:ext cx="4168000" cy="23445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395" y="135139"/>
            <a:ext cx="295755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Ines’ Story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895" y="3405153"/>
            <a:ext cx="4160553" cy="2472130"/>
          </a:xfrm>
          <a:prstGeom prst="rect">
            <a:avLst/>
          </a:prstGeom>
        </p:spPr>
      </p:pic>
      <p:pic>
        <p:nvPicPr>
          <p:cNvPr id="5" name="Picture 4" descr="https://enable-loans-staging.herokuapp.com/static/media/world_dotted_map.8095d16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081" y="3842467"/>
            <a:ext cx="4146805" cy="23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1342103" y="2823717"/>
            <a:ext cx="737420" cy="15565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1497" y="2043111"/>
            <a:ext cx="342713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New York</a:t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Cornell University, Masters in HR</a:t>
            </a:r>
            <a:b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US$60,000 due on </a:t>
            </a: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August 23rd</a:t>
            </a:r>
            <a:endParaRPr lang="en-US" sz="1400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489290" y="1460702"/>
            <a:ext cx="811162" cy="2460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298800" y="281509"/>
            <a:ext cx="25485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Background</a:t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Executive in Indonesia (Head of HR), with credit history in Indonesia</a:t>
            </a:r>
            <a:endParaRPr lang="en-US" sz="1400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31161" y="1476286"/>
            <a:ext cx="25485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Family</a:t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Husband is also from Indonesia, currently doing a PhD in the US</a:t>
            </a:r>
            <a:endParaRPr lang="en-US" sz="1400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7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6045"/>
          <a:stretch/>
        </p:blipFill>
        <p:spPr>
          <a:xfrm>
            <a:off x="7429895" y="1060652"/>
            <a:ext cx="4168000" cy="23445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395" y="135139"/>
            <a:ext cx="309233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Ines’ Story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895" y="3405153"/>
            <a:ext cx="4160553" cy="2472130"/>
          </a:xfrm>
          <a:prstGeom prst="rect">
            <a:avLst/>
          </a:prstGeom>
        </p:spPr>
      </p:pic>
      <p:pic>
        <p:nvPicPr>
          <p:cNvPr id="5" name="Picture 4" descr="https://enable-loans-staging.herokuapp.com/static/media/world_dotted_map.8095d16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40" y="2847249"/>
            <a:ext cx="3716884" cy="210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503360" y="489574"/>
            <a:ext cx="3427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$60,000 due May 20th</a:t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Cornell University, Masters </a:t>
            </a:r>
            <a:r>
              <a:rPr lang="en-US" sz="140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in HR</a:t>
            </a:r>
            <a:endParaRPr lang="en-US" sz="1400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5644" y="4743023"/>
            <a:ext cx="3138081" cy="18774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No access to capital</a:t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No low-interest rate federal student loan programs, private and state-owned banks only tend to give out small loans (&lt;$3,000) and don’t fund $60,000 loans over 10 </a:t>
            </a:r>
            <a:r>
              <a:rPr lang="en-US" sz="140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years unless it’s a mortgage or commercial loan</a:t>
            </a:r>
            <a:endParaRPr lang="en-US" sz="1400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965112" y="4266737"/>
            <a:ext cx="1282423" cy="4762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19645" y="1469566"/>
            <a:ext cx="2655780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High domestic interest rates</a:t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Secured: </a:t>
            </a:r>
            <a:r>
              <a:rPr lang="en-US" sz="1400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9.9% - 12.5% 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Unsecured: </a:t>
            </a:r>
            <a:r>
              <a:rPr lang="en-US" sz="1400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17% - 30+%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Inflation: 2.5-2.57%</a:t>
            </a:r>
            <a:endParaRPr lang="en-US" sz="1400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64279" y="4132769"/>
            <a:ext cx="133927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Indonesia</a:t>
            </a:r>
            <a:endParaRPr lang="en-US" sz="1050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7" name="Straight Arrow Connector 16"/>
          <p:cNvCxnSpPr>
            <a:stCxn id="14" idx="2"/>
          </p:cNvCxnSpPr>
          <p:nvPr/>
        </p:nvCxnSpPr>
        <p:spPr>
          <a:xfrm>
            <a:off x="4247535" y="2762228"/>
            <a:ext cx="249076" cy="12988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496611" y="5173910"/>
            <a:ext cx="2684207" cy="1446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Lender’s Fees</a:t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Traditional lenders charge origination fees (3-5% of loan amount) on top of interest to cover their operations. For a $60,000 loan, that’s $3,000.</a:t>
            </a:r>
            <a:endParaRPr lang="en-US" sz="1400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23" name="Straight Arrow Connector 22"/>
          <p:cNvCxnSpPr>
            <a:stCxn id="22" idx="0"/>
          </p:cNvCxnSpPr>
          <p:nvPr/>
        </p:nvCxnSpPr>
        <p:spPr>
          <a:xfrm flipH="1" flipV="1">
            <a:off x="4738296" y="4409768"/>
            <a:ext cx="1100419" cy="7641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9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6045"/>
          <a:stretch/>
        </p:blipFill>
        <p:spPr>
          <a:xfrm>
            <a:off x="7429895" y="1060652"/>
            <a:ext cx="4168000" cy="23445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895" y="3405153"/>
            <a:ext cx="4160553" cy="2472130"/>
          </a:xfrm>
          <a:prstGeom prst="rect">
            <a:avLst/>
          </a:prstGeom>
        </p:spPr>
      </p:pic>
      <p:pic>
        <p:nvPicPr>
          <p:cNvPr id="5" name="Picture 4" descr="https://enable-loans-staging.herokuapp.com/static/media/world_dotted_map.8095d16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40" y="2847249"/>
            <a:ext cx="3716884" cy="210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366303" y="1779215"/>
            <a:ext cx="4902724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Cost of sending money to the US</a:t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Domestic-US </a:t>
            </a: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bank fees and </a:t>
            </a: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hidden “forex” </a:t>
            </a:r>
            <a:r>
              <a:rPr lang="en-US" sz="1400" dirty="0" err="1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chargescan</a:t>
            </a: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 </a:t>
            </a: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amount up to </a:t>
            </a: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1-2% </a:t>
            </a: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or more. </a:t>
            </a: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For </a:t>
            </a: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a $60,000 loan, that’s </a:t>
            </a: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$600</a:t>
            </a:r>
            <a:endParaRPr lang="en-US" sz="1400" b="1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64279" y="4132769"/>
            <a:ext cx="133927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Indonesia</a:t>
            </a:r>
            <a:endParaRPr lang="en-US" sz="1050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7" name="Straight Arrow Connector 16"/>
          <p:cNvCxnSpPr>
            <a:stCxn id="14" idx="2"/>
          </p:cNvCxnSpPr>
          <p:nvPr/>
        </p:nvCxnSpPr>
        <p:spPr>
          <a:xfrm flipH="1">
            <a:off x="3598607" y="2794878"/>
            <a:ext cx="219058" cy="581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2486683" y="3515895"/>
            <a:ext cx="2012978" cy="7553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 txBox="1">
            <a:spLocks/>
          </p:cNvSpPr>
          <p:nvPr/>
        </p:nvSpPr>
        <p:spPr>
          <a:xfrm>
            <a:off x="381395" y="135139"/>
            <a:ext cx="30923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smtClean="0">
                <a:solidFill>
                  <a:prstClr val="black"/>
                </a:solidFill>
              </a:rPr>
              <a:t>Ines’ Story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03360" y="489574"/>
            <a:ext cx="3427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$60,000 due May 20th</a:t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Cornell University, Masters </a:t>
            </a:r>
            <a:r>
              <a:rPr lang="en-US" sz="140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in HR</a:t>
            </a:r>
            <a:endParaRPr lang="en-US" sz="1400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4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6045"/>
          <a:stretch/>
        </p:blipFill>
        <p:spPr>
          <a:xfrm>
            <a:off x="7429895" y="1060652"/>
            <a:ext cx="4168000" cy="23445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895" y="3405153"/>
            <a:ext cx="4160553" cy="2472130"/>
          </a:xfrm>
          <a:prstGeom prst="rect">
            <a:avLst/>
          </a:prstGeom>
        </p:spPr>
      </p:pic>
      <p:pic>
        <p:nvPicPr>
          <p:cNvPr id="5" name="Picture 4" descr="https://enable-loans-staging.herokuapp.com/static/media/world_dotted_map.8095d16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40" y="2847249"/>
            <a:ext cx="3716884" cy="210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364279" y="4132769"/>
            <a:ext cx="133927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Indonesia</a:t>
            </a:r>
            <a:endParaRPr lang="en-US" sz="1050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684761" y="3805084"/>
            <a:ext cx="792969" cy="114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35644" y="1372085"/>
            <a:ext cx="3587427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Immigrants have no credit history</a:t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Credit score and financial reputation in Indonesia doesn’t follow Ines to the US, despite being an executive in Indonesia</a:t>
            </a:r>
            <a:endParaRPr lang="en-US" sz="1400" b="1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5" name="Straight Arrow Connector 14"/>
          <p:cNvCxnSpPr>
            <a:stCxn id="13" idx="2"/>
          </p:cNvCxnSpPr>
          <p:nvPr/>
        </p:nvCxnSpPr>
        <p:spPr>
          <a:xfrm>
            <a:off x="2129358" y="2664747"/>
            <a:ext cx="200887" cy="740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81396" y="5006422"/>
            <a:ext cx="3670008" cy="18620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Current Solution: </a:t>
            </a:r>
            <a:endParaRPr lang="en-US" b="1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  <a:p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Cross-border lenders (</a:t>
            </a:r>
            <a:r>
              <a:rPr lang="en-US" sz="1400" dirty="0" err="1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Mpower</a:t>
            </a: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, Prodigy)</a:t>
            </a:r>
            <a:b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endParaRPr lang="en-US" sz="900" dirty="0" smtClean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11.99%</a:t>
            </a: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 p.a. interest for $60,000, 10 year loan term </a:t>
            </a:r>
            <a:r>
              <a:rPr lang="en-US" sz="1400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(total: </a:t>
            </a:r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$103+k</a:t>
            </a:r>
            <a:r>
              <a:rPr lang="en-US" sz="1400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5% </a:t>
            </a: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origination fee (i.e. $3,000)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Only funds </a:t>
            </a:r>
            <a:r>
              <a:rPr lang="en-US" sz="1400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$25,000</a:t>
            </a: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 out of </a:t>
            </a:r>
            <a:r>
              <a:rPr lang="en-US" sz="1400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$60,000</a:t>
            </a:r>
          </a:p>
          <a:p>
            <a:pPr marL="285750" indent="-285750">
              <a:buFont typeface="Arial" charset="0"/>
              <a:buChar char="•"/>
            </a:pPr>
            <a:endParaRPr lang="en-US" sz="1400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843" y="5226914"/>
            <a:ext cx="2566411" cy="652780"/>
          </a:xfrm>
          <a:prstGeom prst="rect">
            <a:avLst/>
          </a:prstGeom>
        </p:spPr>
      </p:pic>
      <p:pic>
        <p:nvPicPr>
          <p:cNvPr id="7170" name="Picture 2" descr="mage result for prodigy finan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866" y="5834524"/>
            <a:ext cx="1782364" cy="64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itle 1"/>
          <p:cNvSpPr txBox="1">
            <a:spLocks/>
          </p:cNvSpPr>
          <p:nvPr/>
        </p:nvSpPr>
        <p:spPr>
          <a:xfrm>
            <a:off x="381395" y="135139"/>
            <a:ext cx="30923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smtClean="0">
                <a:solidFill>
                  <a:prstClr val="black"/>
                </a:solidFill>
              </a:rPr>
              <a:t>Ines’ Story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503360" y="489574"/>
            <a:ext cx="3427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$60,000 due May 20th</a:t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Cornell University, Masters </a:t>
            </a:r>
            <a:r>
              <a:rPr lang="en-US" sz="140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in HR</a:t>
            </a:r>
            <a:endParaRPr lang="en-US" sz="1400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4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we’re building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Peer-to-peer “social credit” based lending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49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1280</TotalTime>
  <Words>211</Words>
  <Application>Microsoft Macintosh PowerPoint</Application>
  <PresentationFormat>Widescreen</PresentationFormat>
  <Paragraphs>61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Calibri</vt:lpstr>
      <vt:lpstr>Calibri Light</vt:lpstr>
      <vt:lpstr>SF Pro Display</vt:lpstr>
      <vt:lpstr>SF Pro Text</vt:lpstr>
      <vt:lpstr>Arial</vt:lpstr>
      <vt:lpstr>Office Theme</vt:lpstr>
      <vt:lpstr>1_Office Theme</vt:lpstr>
      <vt:lpstr>3_Office Theme</vt:lpstr>
      <vt:lpstr>PowerPoint Presentation</vt:lpstr>
      <vt:lpstr>How we started</vt:lpstr>
      <vt:lpstr>PowerPoint Presentation</vt:lpstr>
      <vt:lpstr>Ines’ story</vt:lpstr>
      <vt:lpstr>Ines’ Story</vt:lpstr>
      <vt:lpstr>Ines’ Story</vt:lpstr>
      <vt:lpstr>PowerPoint Presentation</vt:lpstr>
      <vt:lpstr>PowerPoint Presentation</vt:lpstr>
      <vt:lpstr>What we’re building</vt:lpstr>
      <vt:lpstr>PowerPoint Presentation</vt:lpstr>
      <vt:lpstr>PowerPoint Presentation</vt:lpstr>
      <vt:lpstr>PowerPoint Presentation</vt:lpstr>
      <vt:lpstr>Our progress so far</vt:lpstr>
      <vt:lpstr>Invest in Ines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Ong</dc:creator>
  <cp:lastModifiedBy>Daniel Ong</cp:lastModifiedBy>
  <cp:revision>13</cp:revision>
  <dcterms:created xsi:type="dcterms:W3CDTF">2019-06-21T17:40:12Z</dcterms:created>
  <dcterms:modified xsi:type="dcterms:W3CDTF">2019-08-06T14:02:24Z</dcterms:modified>
</cp:coreProperties>
</file>